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C9C4-199F-45F7-B6F0-1B462A29482E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E3C9-6B5E-4E1F-B5D1-6DD3884E6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551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C9C4-199F-45F7-B6F0-1B462A29482E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E3C9-6B5E-4E1F-B5D1-6DD3884E6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6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C9C4-199F-45F7-B6F0-1B462A29482E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E3C9-6B5E-4E1F-B5D1-6DD3884E6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51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C9C4-199F-45F7-B6F0-1B462A29482E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E3C9-6B5E-4E1F-B5D1-6DD3884E6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775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C9C4-199F-45F7-B6F0-1B462A29482E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E3C9-6B5E-4E1F-B5D1-6DD3884E6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365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C9C4-199F-45F7-B6F0-1B462A29482E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E3C9-6B5E-4E1F-B5D1-6DD3884E6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655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C9C4-199F-45F7-B6F0-1B462A29482E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E3C9-6B5E-4E1F-B5D1-6DD3884E6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204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C9C4-199F-45F7-B6F0-1B462A29482E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E3C9-6B5E-4E1F-B5D1-6DD3884E6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62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C9C4-199F-45F7-B6F0-1B462A29482E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E3C9-6B5E-4E1F-B5D1-6DD3884E6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26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C9C4-199F-45F7-B6F0-1B462A29482E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E3C9-6B5E-4E1F-B5D1-6DD3884E6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342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C9C4-199F-45F7-B6F0-1B462A29482E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E3C9-6B5E-4E1F-B5D1-6DD3884E6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93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5C9C4-199F-45F7-B6F0-1B462A29482E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5E3C9-6B5E-4E1F-B5D1-6DD3884E6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147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tpolice.r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eais.rkn.gov.ru" TargetMode="External"/><Relationship Id="rId2" Type="http://schemas.openxmlformats.org/officeDocument/2006/relationships/hyperlink" Target="https://ru.wikipedia.org/wiki/%D0%95%D0%B4%D0%B8%D0%BD%D1%8B%D0%B9_%D1%80%D0%B5%D0%B5%D1%81%D1%82%D1%80_%D0%B7%D0%B0%D0%BF%D1%80%D0%B5%D1%89%D1%91%D0%BD%D0%BD%D1%8B%D1%85_%D1%81%D0%B0%D0%B9%D1%82%D0%BE%D0%B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Меры защиты детей от информации в Интернет, причиняющей вред их здоровью</a:t>
            </a:r>
            <a:r>
              <a:rPr lang="en-US" sz="2800" dirty="0" smtClean="0"/>
              <a:t> </a:t>
            </a:r>
            <a:r>
              <a:rPr lang="ru-RU" sz="2800" dirty="0" smtClean="0"/>
              <a:t>и развитию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56165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Правила подключения ОУ </a:t>
            </a:r>
            <a:br>
              <a:rPr lang="ru-RU" dirty="0" smtClean="0"/>
            </a:br>
            <a:r>
              <a:rPr lang="ru-RU" dirty="0" smtClean="0"/>
              <a:t>к единой СКФ, реализованной МОН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«Правила подключения общеобразовательных учреждений к единой системе контент-фильтрации доступа к сети Интернет, реализованной Министерством образования и науки Российской Федерации» утверждены</a:t>
            </a:r>
            <a:r>
              <a:rPr lang="ru-RU" dirty="0"/>
              <a:t> </a:t>
            </a:r>
            <a:r>
              <a:rPr lang="ru-RU" dirty="0" smtClean="0"/>
              <a:t>Министром образования и науки Российской Федерации А.А.ФУРСЕНКО (11.05.2011 № АФ-12/07вн)</a:t>
            </a:r>
          </a:p>
          <a:p>
            <a:r>
              <a:rPr lang="ru-RU" dirty="0" smtClean="0"/>
              <a:t>В соответствии с Правилами все общеобразовательные учреждения подключаются к единой системе контент-доступа к сети Интернет, используя средства контент-фильтрации, рекомендованные Министерством образования и науки России, или приобретенные самостоятельно и отвечающие требованиям Правил</a:t>
            </a:r>
          </a:p>
          <a:p>
            <a:r>
              <a:rPr lang="en-US" dirty="0" smtClean="0">
                <a:hlinkClick r:id="rId2"/>
              </a:rPr>
              <a:t>http://www.netpolice.ru/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5815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 для ОУ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Н</a:t>
            </a:r>
            <a:r>
              <a:rPr lang="ru-RU" dirty="0" smtClean="0"/>
              <a:t>аличие в ОО системы работы по контролю использования Интернета</a:t>
            </a:r>
          </a:p>
          <a:p>
            <a:r>
              <a:rPr lang="ru-RU" dirty="0" smtClean="0"/>
              <a:t> Кто за что отвечает, какие локальные акты есть в ОУ, какие организационные меры принимаются. </a:t>
            </a:r>
          </a:p>
          <a:p>
            <a:r>
              <a:rPr lang="ru-RU" dirty="0" smtClean="0"/>
              <a:t>В том числе в локальных актах должно быть указано, какие технические меры принимаются в ОО – если контент-фильтр, </a:t>
            </a:r>
            <a:br>
              <a:rPr lang="ru-RU" dirty="0" smtClean="0"/>
            </a:br>
            <a:r>
              <a:rPr lang="ru-RU" dirty="0" smtClean="0"/>
              <a:t>то какой, где установлен, если белый список, то кто и как формирует этот список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7279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Административные  меры защиты детей от информации, </a:t>
            </a:r>
            <a:br>
              <a:rPr lang="ru-RU" sz="2000" dirty="0" smtClean="0"/>
            </a:br>
            <a:r>
              <a:rPr lang="ru-RU" sz="2000" dirty="0" smtClean="0"/>
              <a:t>причиняющей вред их здоровью и развитию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1. Издание нормативных локальных актов, направленных на обеспечение защиты детей от информации, причиняющей вред </a:t>
            </a:r>
            <a:br>
              <a:rPr lang="ru-RU" dirty="0" smtClean="0"/>
            </a:br>
            <a:r>
              <a:rPr lang="ru-RU" dirty="0" smtClean="0"/>
              <a:t>их здоровью и (или) развитию, и ознакомление с ними ответственных работников.</a:t>
            </a:r>
          </a:p>
          <a:p>
            <a:r>
              <a:rPr lang="ru-RU" dirty="0" smtClean="0"/>
              <a:t>2. Внутренний контроль за обновлением и соблюдением законодательства Российской Федерации о защите детей </a:t>
            </a:r>
            <a:br>
              <a:rPr lang="ru-RU" dirty="0" smtClean="0"/>
            </a:br>
            <a:r>
              <a:rPr lang="ru-RU" dirty="0" smtClean="0"/>
              <a:t>от информации, причиняющей вред их здоровью и (или) развитию.</a:t>
            </a:r>
          </a:p>
          <a:p>
            <a:r>
              <a:rPr lang="ru-RU" dirty="0" smtClean="0"/>
              <a:t>3. Размещение на сайтах ОУ  специальных  разделов, посвященных использованию несовершеннолетними интернет-продукции.</a:t>
            </a:r>
          </a:p>
          <a:p>
            <a:r>
              <a:rPr lang="ru-RU" dirty="0" smtClean="0"/>
              <a:t>4. Регулярный аудит систем мониторинга и фильтрации запрещенной для детей информации.</a:t>
            </a:r>
          </a:p>
          <a:p>
            <a:r>
              <a:rPr lang="ru-RU" dirty="0" smtClean="0"/>
              <a:t>5. Оперативное удаление персональных данных детей, опубликованных на сайте либо сервисе и направление  информации </a:t>
            </a:r>
            <a:br>
              <a:rPr lang="ru-RU" dirty="0" smtClean="0"/>
            </a:br>
            <a:r>
              <a:rPr lang="ru-RU" dirty="0" smtClean="0"/>
              <a:t>о лицах, разместивших данную информацию в правоохранительные органы.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2804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Повышение информационной компетентности в сфере </a:t>
            </a:r>
            <a:r>
              <a:rPr lang="ru-RU" sz="2000" dirty="0" err="1" smtClean="0"/>
              <a:t>кибербезопасности</a:t>
            </a:r>
            <a:r>
              <a:rPr lang="ru-RU" sz="2000" dirty="0" smtClean="0"/>
              <a:t> детей </a:t>
            </a:r>
            <a:br>
              <a:rPr lang="ru-RU" sz="2000" dirty="0" smtClean="0"/>
            </a:br>
            <a:r>
              <a:rPr lang="ru-RU" sz="2000" dirty="0" smtClean="0"/>
              <a:t>и их родителей (законных представителей)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1. Просветительские меры, направленные на пропаганду информационной безопасности среди несовершеннолетних пользователей и их родителей (законных представителей).</a:t>
            </a:r>
          </a:p>
          <a:p>
            <a:r>
              <a:rPr lang="ru-RU" dirty="0" smtClean="0"/>
              <a:t>2. Размещение  информации о контактах, включая интернет-ссылки и телефоны, соответствующих некоммерческих организаций и органов власти, осуществляющих деятельность </a:t>
            </a:r>
            <a:br>
              <a:rPr lang="ru-RU" dirty="0" smtClean="0"/>
            </a:br>
            <a:r>
              <a:rPr lang="ru-RU" dirty="0" smtClean="0"/>
              <a:t>в сфере обеспечения информационной безопасности детства.</a:t>
            </a:r>
          </a:p>
          <a:p>
            <a:r>
              <a:rPr lang="ru-RU" dirty="0" smtClean="0"/>
              <a:t>3. Сотрудничество с органами власти, образовательными организациями и некоммерческими организациями в целях повышения информационной культуры несовершеннолетних пользователей и их родителей (законных представителей) путем осуществления совместных просветительских проектов, создания образовательных ресурсов, разработки рекомендаций и материалов для обучения безопасной работы с сайтами или сервисами и в иных целях.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3762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Технические программные решения </a:t>
            </a:r>
            <a:br>
              <a:rPr lang="ru-RU" sz="2000" dirty="0" smtClean="0"/>
            </a:br>
            <a:r>
              <a:rPr lang="ru-RU" sz="2000" dirty="0" smtClean="0"/>
              <a:t>при организации работы детей в Интернет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1. Предварительный  просмотр мультимедиа (видео, фотографии, комментарии и другого контента), на предмет содержания в нем   запрещенной для детей информация, или графического знака информационной продукции для предупреждения о недопустимости просмотра данного контента детьми.</a:t>
            </a:r>
          </a:p>
          <a:p>
            <a:r>
              <a:rPr lang="ru-RU" dirty="0" smtClean="0"/>
              <a:t>2. Обеспечение приватности - удаление: фамилии и имени, фотографии (</a:t>
            </a:r>
            <a:r>
              <a:rPr lang="ru-RU" dirty="0" err="1" smtClean="0"/>
              <a:t>аватара</a:t>
            </a:r>
            <a:r>
              <a:rPr lang="ru-RU" dirty="0" smtClean="0"/>
              <a:t>) и даты рождения, исключение из публичного доступа персональных данных детей в виде </a:t>
            </a:r>
            <a:r>
              <a:rPr lang="ru-RU" dirty="0" err="1" smtClean="0"/>
              <a:t>геометок</a:t>
            </a:r>
            <a:r>
              <a:rPr lang="ru-RU" dirty="0" smtClean="0"/>
              <a:t>, номера телефона и информации об образовательном учреждении.</a:t>
            </a:r>
          </a:p>
          <a:p>
            <a:r>
              <a:rPr lang="ru-RU" dirty="0" smtClean="0"/>
              <a:t>3. Исключение  из результатов поиска персональных данных детей </a:t>
            </a:r>
            <a:br>
              <a:rPr lang="ru-RU" dirty="0" smtClean="0"/>
            </a:br>
            <a:r>
              <a:rPr lang="ru-RU" dirty="0" smtClean="0"/>
              <a:t>в форме ссылок на аккаунты в социальных сетях</a:t>
            </a:r>
          </a:p>
          <a:p>
            <a:r>
              <a:rPr lang="ru-RU" dirty="0" smtClean="0"/>
              <a:t>4. Использование средства контентной фильтрации для выявления запрещённой для детей информации.</a:t>
            </a:r>
          </a:p>
          <a:p>
            <a:r>
              <a:rPr lang="ru-RU" dirty="0" smtClean="0"/>
              <a:t>5. Использование технологии белого и черного списков для ограничения доступа к запрещённой для детей информации.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002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Организация ограничения доступа к запрещенным сайтам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Autofit/>
          </a:bodyPr>
          <a:lstStyle/>
          <a:p>
            <a:r>
              <a:rPr lang="ru-RU" sz="2000" dirty="0" smtClean="0"/>
              <a:t>Запрещенные сайты - </a:t>
            </a:r>
            <a:r>
              <a:rPr lang="ru-RU" sz="2000" dirty="0" smtClean="0">
                <a:hlinkClick r:id="rId2"/>
              </a:rPr>
              <a:t>статья Википедии</a:t>
            </a:r>
            <a:endParaRPr lang="ru-RU" sz="2000" dirty="0" smtClean="0"/>
          </a:p>
          <a:p>
            <a:r>
              <a:rPr lang="ru-RU" sz="2000" dirty="0" smtClean="0"/>
              <a:t>Доступ к реестру организован с помощью сайта </a:t>
            </a:r>
            <a:r>
              <a:rPr lang="ru-RU" sz="2000" dirty="0" smtClean="0">
                <a:hlinkClick r:id="rId3"/>
              </a:rPr>
              <a:t>eais.rkn.gov.ru</a:t>
            </a:r>
            <a:r>
              <a:rPr lang="ru-RU" sz="2000" dirty="0" smtClean="0"/>
              <a:t>, который, однако, не предоставляет обычным пользователям возможности посмотреть весь реестр или его часть, он обеспечивает только:</a:t>
            </a:r>
          </a:p>
          <a:p>
            <a:r>
              <a:rPr lang="ru-RU" sz="2000" dirty="0" smtClean="0"/>
              <a:t>получение ответа, находится ли в реестре тот или иной сайт либо какие-либо его страницы;</a:t>
            </a:r>
          </a:p>
          <a:p>
            <a:r>
              <a:rPr lang="ru-RU" sz="2000" dirty="0" smtClean="0"/>
              <a:t>подачу сообщения о сайте, содержащем запрещённую информацию, для последующего включения ресурса в реестр (сообщать можно анонимно);</a:t>
            </a:r>
          </a:p>
          <a:p>
            <a:r>
              <a:rPr lang="ru-RU" sz="2000" dirty="0" smtClean="0"/>
              <a:t>получение операторами связи, имеющими российскую лицензию, полных списков ресурсов, включённых в реестр. Судя по всему, ответственности за передачу этого списка третьим лицам не предусмотрено.</a:t>
            </a:r>
          </a:p>
          <a:p>
            <a:r>
              <a:rPr lang="ru-RU" sz="2000" dirty="0" smtClean="0"/>
              <a:t>Открытая часть сайта была разработана Лигой безопасного интернета. Лигой был разработан первоначальный проект закона, позже принятого как Федеральный закон № 139-ФЗ от 28 июля 2012 года. Этим законом был создан Единый реестр запрещённых сайтов.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Обратите внимание, что информация из Реестра не публична, она предоставляется операторам связи или правоохранительным органам. Руководитель ОО может сделать запрос в Реестр, но по конкретному сайту.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4029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Обратите внимание, что информация </a:t>
            </a:r>
            <a:br>
              <a:rPr lang="ru-RU" dirty="0" smtClean="0"/>
            </a:br>
            <a:r>
              <a:rPr lang="ru-RU" dirty="0" smtClean="0"/>
              <a:t>из Реестра не публична, </a:t>
            </a:r>
            <a:br>
              <a:rPr lang="ru-RU" dirty="0" smtClean="0"/>
            </a:br>
            <a:r>
              <a:rPr lang="ru-RU" dirty="0" smtClean="0"/>
              <a:t>она предоставляется операторам связи или правоохранительным органам. </a:t>
            </a:r>
          </a:p>
          <a:p>
            <a:r>
              <a:rPr lang="ru-RU" dirty="0" smtClean="0"/>
              <a:t>Согласно федеральных нормативов именно оператор должен технически обеспечить ограничение доступа к запрещенным сайтам</a:t>
            </a:r>
          </a:p>
          <a:p>
            <a:r>
              <a:rPr lang="ru-RU" dirty="0" smtClean="0"/>
              <a:t>НО! Руководитель ОО может сделать запрос </a:t>
            </a:r>
            <a:br>
              <a:rPr lang="ru-RU" dirty="0" smtClean="0"/>
            </a:br>
            <a:r>
              <a:rPr lang="ru-RU" dirty="0" smtClean="0"/>
              <a:t>в Реестр по конкретному сайту.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8715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Федеральные нормативные документы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969313"/>
              </p:ext>
            </p:extLst>
          </p:nvPr>
        </p:nvGraphicFramePr>
        <p:xfrm>
          <a:off x="457200" y="1600200"/>
          <a:ext cx="8229600" cy="4637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637112">
                <a:tc>
                  <a:txBody>
                    <a:bodyPr/>
                    <a:lstStyle/>
                    <a:p>
                      <a:r>
                        <a:rPr lang="ru-RU" dirty="0" smtClean="0"/>
                        <a:t>Федеральные законы:</a:t>
                      </a:r>
                    </a:p>
                    <a:p>
                      <a:r>
                        <a:rPr lang="ru-RU" dirty="0" smtClean="0"/>
                        <a:t> от 27.07.2006 года № 149-ФЗ 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( в редакции Федеральных законов </a:t>
                      </a:r>
                    </a:p>
                    <a:p>
                      <a:r>
                        <a:rPr lang="ru-RU" dirty="0" smtClean="0"/>
                        <a:t>от 27.07.2010 № 227-ФЗ, </a:t>
                      </a:r>
                    </a:p>
                    <a:p>
                      <a:r>
                        <a:rPr lang="ru-RU" dirty="0" smtClean="0"/>
                        <a:t>от 06.04.2011 № 65-ФЗ, 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от 21.07.2011 № 252-ФЗ)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от 29.12.2010 № 436-ФЗ </a:t>
                      </a:r>
                    </a:p>
                    <a:p>
                      <a:r>
                        <a:rPr lang="ru-RU" dirty="0" smtClean="0"/>
                        <a:t>(в редакции Федерального закона 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от 28.07.2012 № 139-ФЗ)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Регулируют отношения, возникающие при:</a:t>
                      </a:r>
                    </a:p>
                    <a:p>
                      <a:r>
                        <a:rPr lang="ru-RU" sz="1200" dirty="0" smtClean="0"/>
                        <a:t>осуществлении права на поиск, получение, передачу, производство и распространение информации,</a:t>
                      </a:r>
                    </a:p>
                    <a:p>
                      <a:r>
                        <a:rPr lang="ru-RU" sz="1200" dirty="0" smtClean="0"/>
                        <a:t>применении информационных технологий, обеспечении защиты информации, </a:t>
                      </a:r>
                    </a:p>
                    <a:p>
                      <a:r>
                        <a:rPr lang="ru-RU" sz="1200" dirty="0" smtClean="0"/>
                        <a:t>а также связанные с зашитой детей от информации, причиняющей вред их здоровью и (или) развитию</a:t>
                      </a:r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Относит к полномочиям государственной власти субъектов Российской Федерации разработку и реализацию региональных программ обеспечения информационной безопасности детей, </a:t>
                      </a:r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устанавливает обязательность применения административных и организационных мер, технических</a:t>
                      </a:r>
                    </a:p>
                    <a:p>
                      <a:r>
                        <a:rPr lang="ru-RU" sz="1200" dirty="0" smtClean="0"/>
                        <a:t>и программно-аппаратных средств защиты детей </a:t>
                      </a:r>
                      <a:br>
                        <a:rPr lang="ru-RU" sz="1200" dirty="0" smtClean="0"/>
                      </a:br>
                      <a:r>
                        <a:rPr lang="ru-RU" sz="1200" dirty="0" smtClean="0"/>
                        <a:t>от указанной информации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при предоставлении доступа </a:t>
                      </a:r>
                      <a:br>
                        <a:rPr lang="ru-RU" sz="1200" dirty="0" smtClean="0"/>
                      </a:br>
                      <a:r>
                        <a:rPr lang="ru-RU" sz="1200" dirty="0" smtClean="0"/>
                        <a:t>к информации, распространяемой посредством информационно-телекоммуникационных сетей, в том числе сети «Интернет» в местах, доступных для детей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554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Региональные нормативные документы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944816"/>
              </p:ext>
            </p:extLst>
          </p:nvPr>
        </p:nvGraphicFramePr>
        <p:xfrm>
          <a:off x="755577" y="1700807"/>
          <a:ext cx="7536159" cy="4536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2053"/>
                <a:gridCol w="2512053"/>
                <a:gridCol w="2512053"/>
              </a:tblGrid>
              <a:tr h="2268253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/>
                        <a:t>Распоряжение Комитета </a:t>
                      </a:r>
                    </a:p>
                    <a:p>
                      <a:pPr algn="l"/>
                      <a:r>
                        <a:rPr lang="ru-RU" sz="1200" dirty="0" smtClean="0"/>
                        <a:t>по образованию </a:t>
                      </a:r>
                      <a:br>
                        <a:rPr lang="ru-RU" sz="1200" dirty="0" smtClean="0"/>
                      </a:br>
                      <a:r>
                        <a:rPr lang="ru-RU" sz="1200" dirty="0" smtClean="0"/>
                        <a:t>от 19.01.2007 № 40-р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1200" dirty="0" smtClean="0"/>
                        <a:t>утвержден «Типовой регламент работы педагогических работников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200" dirty="0" smtClean="0"/>
                        <a:t>и обучающихся государственных образовательных учреждений </a:t>
                      </a:r>
                      <a:br>
                        <a:rPr lang="ru-RU" sz="1200" dirty="0" smtClean="0"/>
                      </a:br>
                      <a:r>
                        <a:rPr lang="ru-RU" sz="1200" dirty="0" smtClean="0"/>
                        <a:t>Санкт-Петербурга </a:t>
                      </a:r>
                      <a:br>
                        <a:rPr lang="ru-RU" sz="1200" dirty="0" smtClean="0"/>
                      </a:br>
                      <a:r>
                        <a:rPr lang="ru-RU" sz="1200" dirty="0" smtClean="0"/>
                        <a:t>в сети Интернет»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/>
                        <a:t>Регулирует получение доступа, правила работы и использования ресурсов Интернет </a:t>
                      </a:r>
                      <a:br>
                        <a:rPr lang="ru-RU" sz="1200" dirty="0" smtClean="0"/>
                      </a:br>
                      <a:r>
                        <a:rPr lang="ru-RU" sz="1200" dirty="0" smtClean="0"/>
                        <a:t>в образовательных учреждениях</a:t>
                      </a:r>
                      <a:endParaRPr lang="ru-RU" sz="1200" dirty="0"/>
                    </a:p>
                  </a:txBody>
                  <a:tcPr/>
                </a:tc>
              </a:tr>
              <a:tr h="2268253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1200" dirty="0" smtClean="0"/>
                        <a:t>Методические рекомендации </a:t>
                      </a:r>
                      <a:br>
                        <a:rPr lang="ru-RU" sz="1200" dirty="0" smtClean="0"/>
                      </a:br>
                      <a:r>
                        <a:rPr lang="ru-RU" sz="1200" dirty="0" smtClean="0"/>
                        <a:t>для школ, подключаемых к сети Интернет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/>
                        <a:t>В  том числе, представлены образцы локальных актов образовательного учреждения </a:t>
                      </a:r>
                      <a:br>
                        <a:rPr lang="ru-RU" sz="1200" dirty="0" smtClean="0"/>
                      </a:br>
                      <a:r>
                        <a:rPr lang="ru-RU" sz="1200" dirty="0" smtClean="0"/>
                        <a:t>при организации работы в Интернет,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а также рекомендации по защите от доступа к информации, </a:t>
                      </a:r>
                      <a:br>
                        <a:rPr lang="ru-RU" sz="1200" dirty="0" smtClean="0"/>
                      </a:br>
                      <a:r>
                        <a:rPr lang="ru-RU" sz="1200" dirty="0" smtClean="0"/>
                        <a:t>не совместимой с задачами образовательного учреждения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442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Мероприятия в ОУ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  На основе указанных документов в образовательных учреждениях Санкт-Петербурга должен быть разработан и утвержден пакет документов: </a:t>
            </a:r>
          </a:p>
          <a:p>
            <a:r>
              <a:rPr lang="ru-RU" dirty="0" smtClean="0"/>
              <a:t>приказ о назначении ответственного в ОУ за организацию СКФ;</a:t>
            </a:r>
          </a:p>
          <a:p>
            <a:r>
              <a:rPr lang="ru-RU" dirty="0" smtClean="0"/>
              <a:t>регламент работы для педагогических работников </a:t>
            </a:r>
            <a:br>
              <a:rPr lang="ru-RU" dirty="0" smtClean="0"/>
            </a:br>
            <a:r>
              <a:rPr lang="ru-RU" dirty="0" smtClean="0"/>
              <a:t>и обучающихся в сети Интернет;</a:t>
            </a:r>
          </a:p>
          <a:p>
            <a:r>
              <a:rPr lang="ru-RU" dirty="0" smtClean="0"/>
              <a:t> регламент работы педагогических работников и учащихся </a:t>
            </a:r>
            <a:br>
              <a:rPr lang="ru-RU" dirty="0" smtClean="0"/>
            </a:br>
            <a:r>
              <a:rPr lang="ru-RU" dirty="0" smtClean="0"/>
              <a:t>в локальной сети ОУ;</a:t>
            </a:r>
          </a:p>
          <a:p>
            <a:r>
              <a:rPr lang="ru-RU" dirty="0" smtClean="0"/>
              <a:t>инструкция для сотрудников ОУ «О порядке действий при осуществлении контроля использования учащимися ресурсов сети Интернет»; </a:t>
            </a:r>
          </a:p>
          <a:p>
            <a:r>
              <a:rPr lang="ru-RU" dirty="0" smtClean="0"/>
              <a:t>система диспетчеризации пользователей к сетевым ресурсам;</a:t>
            </a:r>
          </a:p>
          <a:p>
            <a:r>
              <a:rPr lang="ru-RU" dirty="0" smtClean="0"/>
              <a:t> разработаны «Памятки по использованию ресурсов сети Интернет»;</a:t>
            </a:r>
          </a:p>
          <a:p>
            <a:r>
              <a:rPr lang="ru-RU" dirty="0" smtClean="0"/>
              <a:t>используются журналы регистрации пользователей сети Интернет;</a:t>
            </a:r>
          </a:p>
          <a:p>
            <a:pPr marL="0" indent="0">
              <a:buNone/>
            </a:pPr>
            <a:r>
              <a:rPr lang="ru-RU" dirty="0" smtClean="0"/>
              <a:t>   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Дополнительно в образовательных учреждениях  для ограничения и контроля доступа учащихся к ресурсам Интернет используются возможности администрирования локальной сети </a:t>
            </a:r>
            <a:br>
              <a:rPr lang="ru-RU" dirty="0" smtClean="0"/>
            </a:br>
            <a:r>
              <a:rPr lang="ru-RU" dirty="0" smtClean="0"/>
              <a:t>с предоставлением разных прав доступа администрации, учителям и учащимся, а также программные средства, отображающие  экраны компьютеров учащихся на экране компьютера учителя.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В образовательных учреждениях Санкт-Петербурга ведется просветительская работа </a:t>
            </a:r>
            <a:br>
              <a:rPr lang="ru-RU" dirty="0" smtClean="0"/>
            </a:br>
            <a:r>
              <a:rPr lang="ru-RU" dirty="0" smtClean="0"/>
              <a:t>по вопросу безопасного использования Интернета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43209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649</Words>
  <Application>Microsoft Office PowerPoint</Application>
  <PresentationFormat>Экран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Меры защиты детей от информации в Интернет, причиняющей вред их здоровью и развитию</vt:lpstr>
      <vt:lpstr>Административные  меры защиты детей от информации,  причиняющей вред их здоровью и развитию</vt:lpstr>
      <vt:lpstr>Повышение информационной компетентности в сфере кибербезопасности детей  и их родителей (законных представителей) </vt:lpstr>
      <vt:lpstr>Технические программные решения  при организации работы детей в Интернет</vt:lpstr>
      <vt:lpstr>Организация ограничения доступа к запрещенным сайтам </vt:lpstr>
      <vt:lpstr>ВНИМАНИЕ!</vt:lpstr>
      <vt:lpstr>Федеральные нормативные документы</vt:lpstr>
      <vt:lpstr>Региональные нормативные документы</vt:lpstr>
      <vt:lpstr>Мероприятия в ОУ</vt:lpstr>
      <vt:lpstr>Правила подключения ОУ  к единой СКФ, реализованной МОН</vt:lpstr>
      <vt:lpstr>Рекомендации для ОУ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Меры защиты детей от информации в Интернет, причиняющей вред их здоровью и развитию</dc:title>
  <dc:creator>Губкова Н.В.</dc:creator>
  <cp:lastModifiedBy>Губкова Н.В.</cp:lastModifiedBy>
  <cp:revision>5</cp:revision>
  <dcterms:created xsi:type="dcterms:W3CDTF">2019-02-01T06:06:04Z</dcterms:created>
  <dcterms:modified xsi:type="dcterms:W3CDTF">2019-02-01T06:51:57Z</dcterms:modified>
</cp:coreProperties>
</file>